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sldIdLst>
    <p:sldId id="274" r:id="rId2"/>
    <p:sldId id="275" r:id="rId3"/>
    <p:sldId id="276" r:id="rId4"/>
    <p:sldId id="279" r:id="rId5"/>
    <p:sldId id="261" r:id="rId6"/>
    <p:sldId id="278" r:id="rId7"/>
    <p:sldId id="263" r:id="rId8"/>
    <p:sldId id="257" r:id="rId9"/>
    <p:sldId id="270" r:id="rId10"/>
    <p:sldId id="259" r:id="rId11"/>
    <p:sldId id="260" r:id="rId12"/>
    <p:sldId id="281" r:id="rId13"/>
    <p:sldId id="264" r:id="rId14"/>
    <p:sldId id="266" r:id="rId15"/>
    <p:sldId id="267" r:id="rId16"/>
    <p:sldId id="268" r:id="rId17"/>
    <p:sldId id="269" r:id="rId18"/>
    <p:sldId id="272" r:id="rId19"/>
    <p:sldId id="282" r:id="rId20"/>
    <p:sldId id="283" r:id="rId21"/>
    <p:sldId id="284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8" d="100"/>
          <a:sy n="78" d="100"/>
        </p:scale>
        <p:origin x="58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45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75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63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087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42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16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92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6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7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3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4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9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24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2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532FE2-2DA6-4190-B206-F5BB49DF417A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ECB62-5AD6-4353-9A2E-F721F884E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55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calbillingandcoding.org/hcpcs-codes/" TargetMode="External"/><Relationship Id="rId2" Type="http://schemas.openxmlformats.org/officeDocument/2006/relationships/hyperlink" Target="https://www.cms.gov/Medicare/Medicare-Fee-for-Service-Payment/PhysicianFeeSched/PFS-Relative-Value-Fil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fairhealthconsumer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ata.chhs.ca.gov/dataset/chargemaster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ata.chhs.ca.gov/dataset/facility-profile-attribut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insurance.ca.gov/01-consumers/110-health/20-look/hcpcarriers.cf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0A11-21FA-496D-B935-FCA19922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7B9EC-47A7-4393-871B-C2E96365C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Purpose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Transformation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Migration to </a:t>
            </a:r>
            <a:r>
              <a:rPr lang="en-US" sz="2400" dirty="0" err="1"/>
              <a:t>PySpark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Test Suite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Dashboard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C87E-ECC2-4B81-AC46-BC65E158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CPT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23703"/>
            <a:ext cx="10972799" cy="5181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1.1 Downloaded from </a:t>
            </a:r>
            <a:r>
              <a:rPr lang="en-US" sz="1800" dirty="0">
                <a:hlinkClick r:id="rId2"/>
              </a:rPr>
              <a:t>https://www.cms.gov/Medicare/Medicare-Fee-for-Service-Payment/PhysicianFeeSched/PFS-Relative-Value-Files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1.2 HCPCS vs CPT codes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hlinkClick r:id="rId3"/>
              </a:rPr>
              <a:t>https://www.medicalbillingandcoding.org/hcpcs-codes/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“Level one is identical to CPT, though technically those codes, when used to bill Medicare or Medicaid, are HCPCS codes”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1.3 Which file to use: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Updated every quarter, use part D (last quarter of year)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Use RVU files (Relative Value Units) in text format 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804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9566-E64A-4E3F-818F-670BB9D0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Patient Expenses Dataset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6111" y="1299640"/>
            <a:ext cx="10972799" cy="5181599"/>
          </a:xfrm>
        </p:spPr>
        <p:txBody>
          <a:bodyPr>
            <a:normAutofit/>
          </a:bodyPr>
          <a:lstStyle/>
          <a:p>
            <a:r>
              <a:rPr lang="en-US" sz="1800" dirty="0"/>
              <a:t>1.1 Scraped from </a:t>
            </a:r>
            <a:r>
              <a:rPr lang="en-US" sz="1800" dirty="0">
                <a:hlinkClick r:id="rId2"/>
              </a:rPr>
              <a:t>https://www.fairhealthconsumer.org/</a:t>
            </a:r>
            <a:endParaRPr lang="en-US" sz="1800" dirty="0"/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74" y="1853248"/>
            <a:ext cx="8441272" cy="483316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94330" y="4484512"/>
            <a:ext cx="2139307" cy="125455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15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22D2F-6713-4657-9BD6-A5803D2F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425B9-2ABC-4FBA-90B1-DBFAEA949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505" y="4777380"/>
            <a:ext cx="10260990" cy="1209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400" b="0" i="0" kern="1200" cap="all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6492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4F76A-C615-4120-80B8-1EBEC98A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35" y="1384661"/>
            <a:ext cx="11512731" cy="4693922"/>
          </a:xfrm>
        </p:spPr>
        <p:txBody>
          <a:bodyPr>
            <a:normAutofit/>
          </a:bodyPr>
          <a:lstStyle/>
          <a:p>
            <a:r>
              <a:rPr lang="en-US" sz="2400" dirty="0"/>
              <a:t>1.2 Cleaning raw charge masters</a:t>
            </a:r>
          </a:p>
          <a:p>
            <a:pPr lvl="1"/>
            <a:r>
              <a:rPr lang="en-US" dirty="0"/>
              <a:t>Problem: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sz="1800" dirty="0"/>
              <a:t>CA government only required excel files (no uniform format).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sz="1800" dirty="0"/>
              <a:t>Each hospital submitted data under different excel files, sheet names, table formats, etc. </a:t>
            </a:r>
          </a:p>
          <a:p>
            <a:pPr marL="1200150" lvl="2" indent="-342900">
              <a:buFont typeface="+mj-lt"/>
              <a:buAutoNum type="arabicPeriod"/>
            </a:pPr>
            <a:r>
              <a:rPr lang="en-US" sz="1800" dirty="0"/>
              <a:t>Makes it hard to find the target ‘Common OP Procedures’ table. </a:t>
            </a:r>
          </a:p>
          <a:p>
            <a:pPr lvl="1"/>
            <a:r>
              <a:rPr lang="en-US" sz="2000" dirty="0"/>
              <a:t>Solution: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800" dirty="0"/>
              <a:t>Script to extract all target sheets (next slide)</a:t>
            </a:r>
            <a:endParaRPr lang="en-US" sz="2000" dirty="0"/>
          </a:p>
          <a:p>
            <a:pPr marL="1257300" lvl="2" indent="-342900">
              <a:buFont typeface="+mj-lt"/>
              <a:buAutoNum type="arabicPeriod"/>
            </a:pPr>
            <a:r>
              <a:rPr lang="en-US" sz="1800" dirty="0"/>
              <a:t>Look through each sheet in every excel file in each hospital folder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800" dirty="0"/>
              <a:t>Check if known header of target form exist in the sheet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800" dirty="0"/>
              <a:t>Track excel file path and sheet name that meets criteria.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EAB20F-EF36-4E29-BDC5-3B9A9F8EF496}"/>
              </a:ext>
            </a:extLst>
          </p:cNvPr>
          <p:cNvSpPr txBox="1">
            <a:spLocks/>
          </p:cNvSpPr>
          <p:nvPr/>
        </p:nvSpPr>
        <p:spPr>
          <a:xfrm>
            <a:off x="672236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1. Charge Master Dataset</a:t>
            </a:r>
          </a:p>
        </p:txBody>
      </p:sp>
    </p:spTree>
    <p:extLst>
      <p:ext uri="{BB962C8B-B14F-4D97-AF65-F5344CB8AC3E}">
        <p14:creationId xmlns:p14="http://schemas.microsoft.com/office/powerpoint/2010/main" val="107288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91AA999-B261-4F0D-AEF9-719A92918022}"/>
              </a:ext>
            </a:extLst>
          </p:cNvPr>
          <p:cNvSpPr txBox="1">
            <a:spLocks/>
          </p:cNvSpPr>
          <p:nvPr/>
        </p:nvSpPr>
        <p:spPr>
          <a:xfrm>
            <a:off x="444034" y="5763274"/>
            <a:ext cx="5225246" cy="576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Each hospital’s form (raw data)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5B5A44F-B8A3-4B9D-9139-91C08CB510E8}"/>
              </a:ext>
            </a:extLst>
          </p:cNvPr>
          <p:cNvSpPr/>
          <p:nvPr/>
        </p:nvSpPr>
        <p:spPr>
          <a:xfrm>
            <a:off x="6021795" y="4186155"/>
            <a:ext cx="698904" cy="378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3B8B0E-EB3D-4B1D-BE14-E1A6BDB3C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34" y="2010199"/>
            <a:ext cx="5455833" cy="366343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AEDC687-2091-4EAD-8A8F-26BEFE16D3EA}"/>
              </a:ext>
            </a:extLst>
          </p:cNvPr>
          <p:cNvSpPr txBox="1">
            <a:spLocks/>
          </p:cNvSpPr>
          <p:nvPr/>
        </p:nvSpPr>
        <p:spPr>
          <a:xfrm>
            <a:off x="6842627" y="5763274"/>
            <a:ext cx="4637491" cy="889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Found filename and sheet name of target forms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DEAB20F-EF36-4E29-BDC5-3B9A9F8EF496}"/>
              </a:ext>
            </a:extLst>
          </p:cNvPr>
          <p:cNvSpPr txBox="1">
            <a:spLocks/>
          </p:cNvSpPr>
          <p:nvPr/>
        </p:nvSpPr>
        <p:spPr>
          <a:xfrm>
            <a:off x="601057" y="387174"/>
            <a:ext cx="9404723" cy="8706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1. Charge Master Dataset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627" y="1257859"/>
            <a:ext cx="4713882" cy="463162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D94F76A-C615-4120-80B8-1EBEC98A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526" y="1417193"/>
            <a:ext cx="6381953" cy="733824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1.2 Cleaning raw charge masters (cont.)</a:t>
            </a:r>
          </a:p>
        </p:txBody>
      </p:sp>
    </p:spTree>
    <p:extLst>
      <p:ext uri="{BB962C8B-B14F-4D97-AF65-F5344CB8AC3E}">
        <p14:creationId xmlns:p14="http://schemas.microsoft.com/office/powerpoint/2010/main" val="629945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4F76A-C615-4120-80B8-1EBEC98AF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635" y="1384661"/>
            <a:ext cx="11512731" cy="4693922"/>
          </a:xfrm>
        </p:spPr>
        <p:txBody>
          <a:bodyPr>
            <a:normAutofit/>
          </a:bodyPr>
          <a:lstStyle/>
          <a:p>
            <a:r>
              <a:rPr lang="en-US" sz="2400" dirty="0"/>
              <a:t>1.2 Cleaning raw charge masters (cont.)</a:t>
            </a:r>
            <a:endParaRPr lang="en-US" dirty="0"/>
          </a:p>
          <a:p>
            <a:pPr lvl="1"/>
            <a:r>
              <a:rPr lang="en-US" sz="2200" dirty="0"/>
              <a:t>After finding all target form locations: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Read each sheet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Extract only rows with valid CPT code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Clean CPT codes</a:t>
            </a:r>
          </a:p>
          <a:p>
            <a:pPr marL="1371600" lvl="2" indent="-457200">
              <a:buFont typeface="+mj-lt"/>
              <a:buAutoNum type="arabicPeriod"/>
            </a:pP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Combine all data frames to include all hospitals.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Final table columns: Hospital, Description, CPT Code, Cost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EAB20F-EF36-4E29-BDC5-3B9A9F8EF496}"/>
              </a:ext>
            </a:extLst>
          </p:cNvPr>
          <p:cNvSpPr txBox="1">
            <a:spLocks/>
          </p:cNvSpPr>
          <p:nvPr/>
        </p:nvSpPr>
        <p:spPr>
          <a:xfrm>
            <a:off x="672236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1. Charge Master Dataset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95" y="3731622"/>
            <a:ext cx="5120342" cy="439784"/>
          </a:xfrm>
          <a:prstGeom prst="rect">
            <a:avLst/>
          </a:prstGeom>
        </p:spPr>
      </p:pic>
      <p:sp>
        <p:nvSpPr>
          <p:cNvPr id="6" name="Arrow: Right 8">
            <a:extLst>
              <a:ext uri="{FF2B5EF4-FFF2-40B4-BE49-F238E27FC236}">
                <a16:creationId xmlns:a16="http://schemas.microsoft.com/office/drawing/2014/main" id="{65B5A44F-B8A3-4B9D-9139-91C08CB510E8}"/>
              </a:ext>
            </a:extLst>
          </p:cNvPr>
          <p:cNvSpPr/>
          <p:nvPr/>
        </p:nvSpPr>
        <p:spPr>
          <a:xfrm>
            <a:off x="6561726" y="3849188"/>
            <a:ext cx="431257" cy="201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70" t="7253" r="1962" b="8184"/>
          <a:stretch/>
        </p:blipFill>
        <p:spPr>
          <a:xfrm>
            <a:off x="7339937" y="3560966"/>
            <a:ext cx="3746074" cy="80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B20F-EF36-4E29-BDC5-3B9A9F8E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Charge Master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8ED0-3D02-441A-861E-60A2F3764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68471"/>
            <a:ext cx="10515600" cy="4351338"/>
          </a:xfrm>
        </p:spPr>
        <p:txBody>
          <a:bodyPr/>
          <a:lstStyle/>
          <a:p>
            <a:r>
              <a:rPr lang="en-US" dirty="0"/>
              <a:t>1.3 Final charge masters dataset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1" y="1853248"/>
            <a:ext cx="8770583" cy="478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5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554" y="1393371"/>
            <a:ext cx="11382103" cy="5207725"/>
          </a:xfrm>
        </p:spPr>
        <p:txBody>
          <a:bodyPr/>
          <a:lstStyle/>
          <a:p>
            <a:r>
              <a:rPr lang="en-US" dirty="0"/>
              <a:t>1.3 Which file to use (</a:t>
            </a:r>
            <a:r>
              <a:rPr lang="en-US" dirty="0" err="1"/>
              <a:t>cont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Ex. Get CPT codes for 2020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0BC87E-ECC2-4B81-AC46-BC65E1585EEA}"/>
              </a:ext>
            </a:extLst>
          </p:cNvPr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4. CPT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1" y="3134546"/>
            <a:ext cx="3152656" cy="3158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680" y="2793901"/>
            <a:ext cx="3463983" cy="3682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132" y="1269411"/>
            <a:ext cx="3718371" cy="54556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1151" y="4225833"/>
            <a:ext cx="3152656" cy="2920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56680" y="5761865"/>
            <a:ext cx="3463983" cy="28400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28811" y="2069431"/>
            <a:ext cx="409073" cy="465562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08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9566-E64A-4E3F-818F-670BB9D0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Patient Expenses </a:t>
            </a:r>
            <a:r>
              <a:rPr lang="en-US" dirty="0" err="1"/>
              <a:t>Dateset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46111" y="1353552"/>
            <a:ext cx="11191789" cy="5175813"/>
          </a:xfrm>
        </p:spPr>
        <p:txBody>
          <a:bodyPr>
            <a:normAutofit/>
          </a:bodyPr>
          <a:lstStyle/>
          <a:p>
            <a:r>
              <a:rPr lang="en-US" sz="1800" dirty="0"/>
              <a:t>1.2 Process</a:t>
            </a:r>
          </a:p>
          <a:p>
            <a:pPr lvl="1"/>
            <a:r>
              <a:rPr lang="en-US" sz="1600" dirty="0"/>
              <a:t>Use Selenium to enter CPT and zip code to find the cost of a certain procedure in an area </a:t>
            </a:r>
          </a:p>
          <a:p>
            <a:pPr lvl="1"/>
            <a:r>
              <a:rPr lang="en-US" sz="1600" dirty="0"/>
              <a:t>Use </a:t>
            </a:r>
            <a:r>
              <a:rPr lang="en-US" sz="1600" dirty="0" err="1"/>
              <a:t>BeautifulSoup</a:t>
            </a:r>
            <a:r>
              <a:rPr lang="en-US" sz="1600" dirty="0"/>
              <a:t> to extract the in-network and out-of-network (hospital accepts insurance or not) cost 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800" dirty="0"/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27" y="3441032"/>
            <a:ext cx="2930235" cy="259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1" y="3364871"/>
            <a:ext cx="2436640" cy="8640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221" y="4228928"/>
            <a:ext cx="2436640" cy="1854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320" y="4024844"/>
            <a:ext cx="4275580" cy="2058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951874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Zip 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1105" y="2873391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CPT Code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63589" y="3453666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Out-of-Network vs In-Network Price</a:t>
            </a:r>
          </a:p>
        </p:txBody>
      </p:sp>
    </p:spTree>
    <p:extLst>
      <p:ext uri="{BB962C8B-B14F-4D97-AF65-F5344CB8AC3E}">
        <p14:creationId xmlns:p14="http://schemas.microsoft.com/office/powerpoint/2010/main" val="1560173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01BA-378A-47D7-9F50-D4024D4F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Migration to </a:t>
            </a:r>
            <a:r>
              <a:rPr lang="en-US" b="1" dirty="0" err="1"/>
              <a:t>PySpark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9E13-54B8-4654-84E1-CE0BA975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92" y="1345392"/>
            <a:ext cx="9257761" cy="49030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7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5742-F9C1-4E38-B258-F5526EA3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Purpose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D692A-2969-4492-BD9E-5FA9EEDF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944" y="1398437"/>
            <a:ext cx="9671826" cy="140053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Source Sans Pro" panose="020B0503030403020204" pitchFamily="34" charset="0"/>
              </a:rPr>
              <a:t>“</a:t>
            </a:r>
            <a:r>
              <a:rPr lang="en-US" sz="3000" b="0" i="0" dirty="0">
                <a:effectLst/>
                <a:latin typeface="Source Sans Pro" panose="020B0503030403020204" pitchFamily="34" charset="0"/>
              </a:rPr>
              <a:t>Medical debt is now the No. 1 source of debt collections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, surpassing debt in collections from credit cards, utilities, auto loans, and other sources of combined.”  - </a:t>
            </a:r>
            <a:r>
              <a:rPr lang="en-US" dirty="0">
                <a:latin typeface="Source Sans Pro" panose="020B0503030403020204" pitchFamily="34" charset="0"/>
              </a:rPr>
              <a:t>St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anford </a:t>
            </a:r>
            <a:r>
              <a:rPr lang="en-US" dirty="0">
                <a:latin typeface="Source Sans Pro" panose="020B0503030403020204" pitchFamily="34" charset="0"/>
              </a:rPr>
              <a:t>In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stitute for Economic </a:t>
            </a:r>
            <a:r>
              <a:rPr lang="en-US" dirty="0">
                <a:latin typeface="Source Sans Pro" panose="020B0503030403020204" pitchFamily="34" charset="0"/>
              </a:rPr>
              <a:t>P</a:t>
            </a:r>
            <a:r>
              <a:rPr lang="en-US" b="0" i="0" dirty="0">
                <a:effectLst/>
                <a:latin typeface="Source Sans Pro" panose="020B0503030403020204" pitchFamily="34" charset="0"/>
              </a:rPr>
              <a:t>olicy Research</a:t>
            </a:r>
          </a:p>
        </p:txBody>
      </p:sp>
      <p:pic>
        <p:nvPicPr>
          <p:cNvPr id="1026" name="Picture 2" descr="Who Had Medical Debt in the United States?">
            <a:extLst>
              <a:ext uri="{FF2B5EF4-FFF2-40B4-BE49-F238E27FC236}">
                <a16:creationId xmlns:a16="http://schemas.microsoft.com/office/drawing/2014/main" id="{0EC8B643-80CC-4F01-B71D-B617285E1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1" y="2978130"/>
            <a:ext cx="5671326" cy="36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6B83BF-742A-4E8B-AE34-9C4AD46C4266}"/>
              </a:ext>
            </a:extLst>
          </p:cNvPr>
          <p:cNvSpPr txBox="1">
            <a:spLocks/>
          </p:cNvSpPr>
          <p:nvPr/>
        </p:nvSpPr>
        <p:spPr>
          <a:xfrm>
            <a:off x="6417129" y="3124200"/>
            <a:ext cx="5279571" cy="3363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Patients have no idea what they will be charged until AFTER their procedure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19% of U.S. households carried medical debt</a:t>
            </a:r>
          </a:p>
        </p:txBody>
      </p:sp>
    </p:spTree>
    <p:extLst>
      <p:ext uri="{BB962C8B-B14F-4D97-AF65-F5344CB8AC3E}">
        <p14:creationId xmlns:p14="http://schemas.microsoft.com/office/powerpoint/2010/main" val="295807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01BA-378A-47D7-9F50-D4024D4F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9E13-54B8-4654-84E1-CE0BA975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014" y="1603031"/>
            <a:ext cx="5844777" cy="48022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Each highlighted box runs separately but in parallel in the same pipeline.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Each separate data flow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Ingests raw data from local drive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Copies data to Azure Blob Storage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Processes and cleans data into </a:t>
            </a:r>
            <a:r>
              <a:rPr lang="en-US" dirty="0" err="1"/>
              <a:t>dataframes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Exports </a:t>
            </a:r>
            <a:r>
              <a:rPr lang="en-US" dirty="0" err="1"/>
              <a:t>dataframes</a:t>
            </a:r>
            <a:r>
              <a:rPr lang="en-US" dirty="0"/>
              <a:t> as parquet files in the same Blob Storage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Creates tables from each </a:t>
            </a:r>
            <a:r>
              <a:rPr lang="en-US" dirty="0" err="1"/>
              <a:t>dataframe</a:t>
            </a:r>
            <a:r>
              <a:rPr lang="en-US"/>
              <a:t> in Azure SQL Database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3FF28E-7236-4115-9EF9-54DB0AA9E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9" y="1316271"/>
            <a:ext cx="5090730" cy="5387016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E9846B-72F1-4231-989D-242C3DD8D258}"/>
              </a:ext>
            </a:extLst>
          </p:cNvPr>
          <p:cNvSpPr txBox="1"/>
          <p:nvPr/>
        </p:nvSpPr>
        <p:spPr>
          <a:xfrm>
            <a:off x="535410" y="1316271"/>
            <a:ext cx="4771376" cy="11330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80A2A-632A-454C-BF6E-F2ADB3747AA1}"/>
              </a:ext>
            </a:extLst>
          </p:cNvPr>
          <p:cNvSpPr txBox="1"/>
          <p:nvPr/>
        </p:nvSpPr>
        <p:spPr>
          <a:xfrm>
            <a:off x="535410" y="2449286"/>
            <a:ext cx="4771376" cy="30924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27F01-2C12-4078-AAFB-D082044CB3B2}"/>
              </a:ext>
            </a:extLst>
          </p:cNvPr>
          <p:cNvSpPr txBox="1"/>
          <p:nvPr/>
        </p:nvSpPr>
        <p:spPr>
          <a:xfrm>
            <a:off x="535410" y="5529943"/>
            <a:ext cx="4771376" cy="113301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91CF8-A1F2-4462-A9FC-078DF55E5C11}"/>
              </a:ext>
            </a:extLst>
          </p:cNvPr>
          <p:cNvSpPr/>
          <p:nvPr/>
        </p:nvSpPr>
        <p:spPr>
          <a:xfrm>
            <a:off x="743815" y="1316271"/>
            <a:ext cx="417207" cy="400595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D21E54-BD98-4246-8166-FB33DB6F84F0}"/>
              </a:ext>
            </a:extLst>
          </p:cNvPr>
          <p:cNvSpPr/>
          <p:nvPr/>
        </p:nvSpPr>
        <p:spPr>
          <a:xfrm>
            <a:off x="3819029" y="2609305"/>
            <a:ext cx="417207" cy="400110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1"/>
                </a:solidFill>
              </a:rPr>
              <a:t>2</a:t>
            </a:r>
            <a:endParaRPr lang="en-US" sz="2000" b="1" cap="none" spc="0" dirty="0">
              <a:ln/>
              <a:solidFill>
                <a:schemeClr val="accent1"/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CCF847-AB38-406D-A113-1D227AD20DE0}"/>
              </a:ext>
            </a:extLst>
          </p:cNvPr>
          <p:cNvSpPr/>
          <p:nvPr/>
        </p:nvSpPr>
        <p:spPr>
          <a:xfrm>
            <a:off x="1903143" y="6096450"/>
            <a:ext cx="417207" cy="400595"/>
          </a:xfrm>
          <a:prstGeom prst="rect">
            <a:avLst/>
          </a:prstGeom>
          <a:noFill/>
          <a:ln w="57150"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accent1"/>
                </a:solidFill>
              </a:rPr>
              <a:t>3</a:t>
            </a:r>
            <a:endParaRPr lang="en-US" sz="2000" b="1" cap="none" spc="0" dirty="0">
              <a:ln/>
              <a:solidFill>
                <a:schemeClr val="accent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2493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01BA-378A-47D7-9F50-D4024D4F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Migration to </a:t>
            </a:r>
            <a:r>
              <a:rPr lang="en-US" b="1" dirty="0" err="1"/>
              <a:t>PySpark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C9E13-54B8-4654-84E1-CE0BA975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92" y="1345392"/>
            <a:ext cx="9257761" cy="49030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00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91C3-EA6F-42B5-A09A-60AB33871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3DB45-EB67-415A-9954-D4E26C02C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K. Crawford, “America's medical debt is much worse than we think,” </a:t>
            </a:r>
            <a:r>
              <a:rPr lang="en-US" i="1" dirty="0">
                <a:effectLst/>
              </a:rPr>
              <a:t>SIEPR</a:t>
            </a:r>
            <a:r>
              <a:rPr lang="en-US" dirty="0">
                <a:effectLst/>
              </a:rPr>
              <a:t>. [Online]. Available: https://siepr.stanford.edu/news/americas-medical-debt-much-worse-we-think. [Accessed: 01-Sep-2021]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232F-0472-47D1-9E88-DAADDA245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320F5-FD65-4600-A206-BD1180C6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Hospital Price Transparency back in January 2021</a:t>
            </a:r>
          </a:p>
          <a:p>
            <a:r>
              <a:rPr lang="en-US" dirty="0"/>
              <a:t>Most hospitals are non-compliant </a:t>
            </a:r>
          </a:p>
          <a:p>
            <a:r>
              <a:rPr lang="en-US" dirty="0"/>
              <a:t>There should be an easier way for patients to check the price of their procedure</a:t>
            </a:r>
          </a:p>
        </p:txBody>
      </p:sp>
    </p:spTree>
    <p:extLst>
      <p:ext uri="{BB962C8B-B14F-4D97-AF65-F5344CB8AC3E}">
        <p14:creationId xmlns:p14="http://schemas.microsoft.com/office/powerpoint/2010/main" val="61498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09044g40000c4ipe8jc77udsjo6bhh0">
            <a:hlinkClick r:id="" action="ppaction://media"/>
            <a:extLst>
              <a:ext uri="{FF2B5EF4-FFF2-40B4-BE49-F238E27FC236}">
                <a16:creationId xmlns:a16="http://schemas.microsoft.com/office/drawing/2014/main" id="{009D8BF7-249C-46F4-A88E-3A0259A09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4431" y="867806"/>
            <a:ext cx="3303137" cy="587296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6BCB22-B1C4-4A70-942D-6051B6B2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870" y="273739"/>
            <a:ext cx="7425860" cy="5079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Breakdown of healthcare charges</a:t>
            </a:r>
          </a:p>
        </p:txBody>
      </p:sp>
    </p:spTree>
    <p:extLst>
      <p:ext uri="{BB962C8B-B14F-4D97-AF65-F5344CB8AC3E}">
        <p14:creationId xmlns:p14="http://schemas.microsoft.com/office/powerpoint/2010/main" val="265266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921E-001A-482F-A8DB-56D9237B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B2776-0378-49F6-9A02-02C933C25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937" y="2052638"/>
            <a:ext cx="7633902" cy="4195762"/>
          </a:xfrm>
        </p:spPr>
      </p:pic>
      <p:sp>
        <p:nvSpPr>
          <p:cNvPr id="4" name="Rectangle 3"/>
          <p:cNvSpPr/>
          <p:nvPr/>
        </p:nvSpPr>
        <p:spPr>
          <a:xfrm>
            <a:off x="1995068" y="2751907"/>
            <a:ext cx="417207" cy="40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51331" y="3152502"/>
            <a:ext cx="417207" cy="40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8570039" y="3426822"/>
            <a:ext cx="417207" cy="40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95068" y="4585061"/>
            <a:ext cx="417207" cy="40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06257" y="4837608"/>
            <a:ext cx="417207" cy="4005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1"/>
                </a:solidFill>
                <a:effectLst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9349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22D2F-6713-4657-9BD6-A5803D2F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425B9-2ABC-4FBA-90B1-DBFAEA949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505" y="4777380"/>
            <a:ext cx="10260990" cy="1209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400" b="0" i="0" kern="1200" cap="all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010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B20F-EF36-4E29-BDC5-3B9A9F8E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Charge Master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8ED0-3D02-441A-861E-60A2F3764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68471"/>
            <a:ext cx="10515600" cy="4351338"/>
          </a:xfrm>
        </p:spPr>
        <p:txBody>
          <a:bodyPr/>
          <a:lstStyle/>
          <a:p>
            <a:r>
              <a:rPr lang="en-US" dirty="0"/>
              <a:t>1.1 Downloaded from </a:t>
            </a:r>
            <a:r>
              <a:rPr lang="en-US" dirty="0">
                <a:hlinkClick r:id="rId2"/>
              </a:rPr>
              <a:t>https://data.chhs.ca.gov/dataset/chargemasters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B72AA-4456-4833-90A1-CF2A9F68D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06" y="1853247"/>
            <a:ext cx="8745721" cy="45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7B44-B0E5-4768-A727-53E7C3F5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Hospital Profile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78306" y="1371600"/>
            <a:ext cx="10443410" cy="5077326"/>
          </a:xfrm>
        </p:spPr>
        <p:txBody>
          <a:bodyPr/>
          <a:lstStyle/>
          <a:p>
            <a:r>
              <a:rPr lang="en-US" dirty="0"/>
              <a:t>Downloaded from </a:t>
            </a:r>
            <a:r>
              <a:rPr lang="en-US" dirty="0">
                <a:hlinkClick r:id="rId2"/>
              </a:rPr>
              <a:t>https://data.chhs.ca.gov/dataset/facility-profile-attributes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94" y="1925437"/>
            <a:ext cx="9329833" cy="46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7B44-B0E5-4768-A727-53E7C3F5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Insurance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312" y="1359568"/>
            <a:ext cx="11225462" cy="5281864"/>
          </a:xfrm>
        </p:spPr>
        <p:txBody>
          <a:bodyPr/>
          <a:lstStyle/>
          <a:p>
            <a:r>
              <a:rPr lang="en-US" dirty="0"/>
              <a:t>Table copied from </a:t>
            </a:r>
            <a:r>
              <a:rPr lang="en-US" dirty="0">
                <a:hlinkClick r:id="rId2"/>
              </a:rPr>
              <a:t>http://www.insurance.ca.gov/01-consumers/110-health/20-look/hcpcarriers.cfm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3" t="826" r="2147" b="50574"/>
          <a:stretch/>
        </p:blipFill>
        <p:spPr>
          <a:xfrm>
            <a:off x="2099511" y="2338094"/>
            <a:ext cx="7526392" cy="401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84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1444</TotalTime>
  <Words>666</Words>
  <Application>Microsoft Office PowerPoint</Application>
  <PresentationFormat>Widescreen</PresentationFormat>
  <Paragraphs>97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Century Gothic</vt:lpstr>
      <vt:lpstr>Source Sans Pro</vt:lpstr>
      <vt:lpstr>Wingdings</vt:lpstr>
      <vt:lpstr>Wingdings 3</vt:lpstr>
      <vt:lpstr>Ion</vt:lpstr>
      <vt:lpstr>Contents</vt:lpstr>
      <vt:lpstr>Purpose </vt:lpstr>
      <vt:lpstr>Background</vt:lpstr>
      <vt:lpstr>Breakdown of healthcare charges</vt:lpstr>
      <vt:lpstr>Overview</vt:lpstr>
      <vt:lpstr>Data Exploration</vt:lpstr>
      <vt:lpstr>1. Charge Master Dataset</vt:lpstr>
      <vt:lpstr>2. Hospital Profile Dataset</vt:lpstr>
      <vt:lpstr>3. Insurance Dataset</vt:lpstr>
      <vt:lpstr>4. CPT Dataset </vt:lpstr>
      <vt:lpstr>5. Patient Expenses Dataset</vt:lpstr>
      <vt:lpstr>Data Transformation</vt:lpstr>
      <vt:lpstr>PowerPoint Presentation</vt:lpstr>
      <vt:lpstr>PowerPoint Presentation</vt:lpstr>
      <vt:lpstr>PowerPoint Presentation</vt:lpstr>
      <vt:lpstr>1. Charge Master Dataset</vt:lpstr>
      <vt:lpstr>PowerPoint Presentation</vt:lpstr>
      <vt:lpstr>5. Patient Expenses Dateset</vt:lpstr>
      <vt:lpstr>Migration to PySpark</vt:lpstr>
      <vt:lpstr>Data Pipeline</vt:lpstr>
      <vt:lpstr>Migration to PySpark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Beatrice Tierra</dc:creator>
  <cp:lastModifiedBy>Beatrice Tierra</cp:lastModifiedBy>
  <cp:revision>16</cp:revision>
  <dcterms:created xsi:type="dcterms:W3CDTF">2021-07-28T02:17:51Z</dcterms:created>
  <dcterms:modified xsi:type="dcterms:W3CDTF">2021-09-01T19:31:49Z</dcterms:modified>
</cp:coreProperties>
</file>